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webextensions/webextension2.xml" ContentType="application/vnd.ms-office.webextension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1"/>
  </p:notesMasterIdLst>
  <p:sldIdLst>
    <p:sldId id="319" r:id="rId3"/>
    <p:sldId id="354" r:id="rId4"/>
    <p:sldId id="357" r:id="rId5"/>
    <p:sldId id="359" r:id="rId6"/>
    <p:sldId id="360" r:id="rId7"/>
    <p:sldId id="361" r:id="rId8"/>
    <p:sldId id="292" r:id="rId9"/>
    <p:sldId id="289" r:id="rId10"/>
    <p:sldId id="349" r:id="rId11"/>
    <p:sldId id="302" r:id="rId12"/>
    <p:sldId id="348" r:id="rId13"/>
    <p:sldId id="333" r:id="rId14"/>
    <p:sldId id="351" r:id="rId15"/>
    <p:sldId id="352" r:id="rId16"/>
    <p:sldId id="367" r:id="rId17"/>
    <p:sldId id="334" r:id="rId18"/>
    <p:sldId id="335" r:id="rId19"/>
    <p:sldId id="368" r:id="rId20"/>
    <p:sldId id="369" r:id="rId21"/>
    <p:sldId id="371" r:id="rId22"/>
    <p:sldId id="370" r:id="rId23"/>
    <p:sldId id="362" r:id="rId24"/>
    <p:sldId id="363" r:id="rId25"/>
    <p:sldId id="364" r:id="rId26"/>
    <p:sldId id="365" r:id="rId27"/>
    <p:sldId id="366" r:id="rId28"/>
    <p:sldId id="285" r:id="rId29"/>
    <p:sldId id="29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/>
    <p:restoredTop sz="94567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olumes\NO%20NAME\teste.xlsx" TargetMode="External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Brandao\Library\Mobile%20Documents\com~apple~CloudDocs\ABAQUE\CHAMADA%2021\Dados%20dos%20valores%20dos%20proje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Investimento por finalidade</a:t>
            </a:r>
          </a:p>
        </c:rich>
      </c:tx>
      <c:layout>
        <c:manualLayout>
          <c:xMode val="edge"/>
          <c:yMode val="edge"/>
          <c:x val="0.28368172023553101"/>
          <c:y val="3.31084176848482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867753877642503E-2"/>
          <c:y val="0.18428983824845399"/>
          <c:w val="0.94813230754054501"/>
          <c:h val="0.65482356406902398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20-624A-9A0E-8973FF8BB4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20-624A-9A0E-8973FF8BB4E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20-624A-9A0E-8973FF8BB4E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20-624A-9A0E-8973FF8BB4E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20-624A-9A0E-8973FF8BB4E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20-624A-9A0E-8973FF8BB4E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F20-624A-9A0E-8973FF8BB4E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F20-624A-9A0E-8973FF8BB4E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F20-624A-9A0E-8973FF8BB4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Plan1!$A$1:$A$8</c:f>
              <c:strCache>
                <c:ptCount val="8"/>
                <c:pt idx="0">
                  <c:v>Serv. Anc.</c:v>
                </c:pt>
                <c:pt idx="1">
                  <c:v>Microgrid</c:v>
                </c:pt>
                <c:pt idx="2">
                  <c:v>Loc. Iso.</c:v>
                </c:pt>
                <c:pt idx="3">
                  <c:v>Des. Tec.</c:v>
                </c:pt>
                <c:pt idx="4">
                  <c:v>Qualidade</c:v>
                </c:pt>
                <c:pt idx="5">
                  <c:v>Veic. Elet.</c:v>
                </c:pt>
                <c:pt idx="6">
                  <c:v>Arbitragem</c:v>
                </c:pt>
                <c:pt idx="7">
                  <c:v>Outros</c:v>
                </c:pt>
              </c:strCache>
            </c:strRef>
          </c:cat>
          <c:val>
            <c:numRef>
              <c:f>Plan1!$B$1:$B$8</c:f>
              <c:numCache>
                <c:formatCode>_-[$R$-416]\ * #,##0.00_-;\-[$R$-416]\ * #,##0.00_-;_-[$R$-416]\ * "-"??_-;_-@_-</c:formatCode>
                <c:ptCount val="8"/>
                <c:pt idx="0">
                  <c:v>154.5</c:v>
                </c:pt>
                <c:pt idx="1">
                  <c:v>112.8</c:v>
                </c:pt>
                <c:pt idx="2">
                  <c:v>33.4</c:v>
                </c:pt>
                <c:pt idx="3">
                  <c:v>54.3</c:v>
                </c:pt>
                <c:pt idx="4">
                  <c:v>8.6</c:v>
                </c:pt>
                <c:pt idx="5">
                  <c:v>4.9000000000000004</c:v>
                </c:pt>
                <c:pt idx="6">
                  <c:v>4.0999999999999996</c:v>
                </c:pt>
                <c:pt idx="7">
                  <c:v>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F20-624A-9A0E-8973FF8BB4E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219"/>
        <c:secondPieSize val="75"/>
        <c:serLines>
          <c:spPr>
            <a:ln w="9525" cap="flat" cmpd="sng" algn="ctr">
              <a:solidFill>
                <a:schemeClr val="lt1">
                  <a:lumMod val="95000"/>
                  <a:alpha val="54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Valor</a:t>
            </a:r>
            <a:r>
              <a:rPr lang="pt-BR" baseline="0"/>
              <a:t> por projeto da Chamada 21 - ANEEL</a:t>
            </a:r>
            <a:endParaRPr lang="pt-BR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Planilha1!$A$1:$A$29</c:f>
              <c:numCache>
                <c:formatCode>_("R$ "* #,##0.00_);_("R$ "* \(#,##0.00\);_("R$ "* "-"??_);_(@_)</c:formatCode>
                <c:ptCount val="29"/>
                <c:pt idx="0">
                  <c:v>12860231</c:v>
                </c:pt>
                <c:pt idx="1">
                  <c:v>29660353.84</c:v>
                </c:pt>
                <c:pt idx="2">
                  <c:v>32387711</c:v>
                </c:pt>
                <c:pt idx="3">
                  <c:v>16896786</c:v>
                </c:pt>
                <c:pt idx="4">
                  <c:v>11748219</c:v>
                </c:pt>
                <c:pt idx="5">
                  <c:v>14325723.119999999</c:v>
                </c:pt>
                <c:pt idx="6">
                  <c:v>5209200</c:v>
                </c:pt>
                <c:pt idx="7">
                  <c:v>22337858.5</c:v>
                </c:pt>
                <c:pt idx="8">
                  <c:v>7511460</c:v>
                </c:pt>
                <c:pt idx="9">
                  <c:v>24752583.199999999</c:v>
                </c:pt>
                <c:pt idx="10">
                  <c:v>20841032</c:v>
                </c:pt>
                <c:pt idx="11">
                  <c:v>10200243.880000001</c:v>
                </c:pt>
                <c:pt idx="12">
                  <c:v>25305977</c:v>
                </c:pt>
                <c:pt idx="13">
                  <c:v>92218196.090000004</c:v>
                </c:pt>
                <c:pt idx="14">
                  <c:v>12246407.08</c:v>
                </c:pt>
                <c:pt idx="15">
                  <c:v>20217532</c:v>
                </c:pt>
                <c:pt idx="16">
                  <c:v>4930757.3</c:v>
                </c:pt>
                <c:pt idx="17">
                  <c:v>8598410.3200000003</c:v>
                </c:pt>
                <c:pt idx="18">
                  <c:v>17901916</c:v>
                </c:pt>
                <c:pt idx="19">
                  <c:v>2854988</c:v>
                </c:pt>
                <c:pt idx="20">
                  <c:v>4096712</c:v>
                </c:pt>
                <c:pt idx="21">
                  <c:v>45280093.299999997</c:v>
                </c:pt>
                <c:pt idx="22">
                  <c:v>20778960.23</c:v>
                </c:pt>
                <c:pt idx="23">
                  <c:v>26893425.760000002</c:v>
                </c:pt>
                <c:pt idx="24">
                  <c:v>24948181.5</c:v>
                </c:pt>
                <c:pt idx="25">
                  <c:v>4684916</c:v>
                </c:pt>
                <c:pt idx="26">
                  <c:v>5815213</c:v>
                </c:pt>
                <c:pt idx="27">
                  <c:v>21110138</c:v>
                </c:pt>
                <c:pt idx="28">
                  <c:v>11824248.48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48-E144-B109-027F3DC15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664320"/>
        <c:axId val="304329792"/>
      </c:lineChart>
      <c:catAx>
        <c:axId val="284664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4329792"/>
        <c:crosses val="autoZero"/>
        <c:auto val="1"/>
        <c:lblAlgn val="ctr"/>
        <c:lblOffset val="100"/>
        <c:noMultiLvlLbl val="0"/>
      </c:catAx>
      <c:valAx>
        <c:axId val="3043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 &quot;* #,##0.00_);_(&quot;R$ &quot;* \(#,##0.00\);_(&quot;R$ 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66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08B50-2EFA-CF42-8A14-05F601DC2A6D}" type="doc">
      <dgm:prSet loTypeId="urn:microsoft.com/office/officeart/2005/8/layout/pyramid1" loCatId="" qsTypeId="urn:microsoft.com/office/officeart/2005/8/quickstyle/simple4" qsCatId="simple" csTypeId="urn:microsoft.com/office/officeart/2005/8/colors/colorful4" csCatId="colorful" phldr="1"/>
      <dgm:spPr/>
    </dgm:pt>
    <dgm:pt modelId="{1EAB6D29-7317-1547-BF1B-065E8DBB437B}">
      <dgm:prSet phldrT="[Texto]"/>
      <dgm:spPr/>
      <dgm:t>
        <a:bodyPr/>
        <a:lstStyle/>
        <a:p>
          <a:r>
            <a:rPr lang="en-US" dirty="0"/>
            <a:t>REALIZAÇÃO: RESPONSABILIDADE SOCIAL E 3 D’s</a:t>
          </a:r>
        </a:p>
      </dgm:t>
    </dgm:pt>
    <dgm:pt modelId="{B37A36C0-3B9C-1E4A-B9D1-2055CD44475A}" type="parTrans" cxnId="{BF7083B2-B67F-3A4B-9ABD-3C22F6997797}">
      <dgm:prSet/>
      <dgm:spPr/>
      <dgm:t>
        <a:bodyPr/>
        <a:lstStyle/>
        <a:p>
          <a:endParaRPr lang="en-US"/>
        </a:p>
      </dgm:t>
    </dgm:pt>
    <dgm:pt modelId="{7DBB1CE4-579F-B141-B682-46DB8B181EA5}" type="sibTrans" cxnId="{BF7083B2-B67F-3A4B-9ABD-3C22F6997797}">
      <dgm:prSet/>
      <dgm:spPr/>
      <dgm:t>
        <a:bodyPr/>
        <a:lstStyle/>
        <a:p>
          <a:endParaRPr lang="en-US"/>
        </a:p>
      </dgm:t>
    </dgm:pt>
    <dgm:pt modelId="{A2B0CDC5-06F1-534B-8CD7-340D9432BB8A}">
      <dgm:prSet phldrT="[Texto]"/>
      <dgm:spPr/>
      <dgm:t>
        <a:bodyPr/>
        <a:lstStyle/>
        <a:p>
          <a:r>
            <a:rPr lang="en-US" dirty="0"/>
            <a:t>AUTOESTIMA: AUTONOMIA DE ESCOLHA DE GERAÇÃO E CONSUMO (4o. D)</a:t>
          </a:r>
        </a:p>
      </dgm:t>
    </dgm:pt>
    <dgm:pt modelId="{1A328880-3ABE-9A4F-88FF-65964BD5B764}" type="parTrans" cxnId="{E946D3A3-BA37-B547-B4DB-F381C290CE2D}">
      <dgm:prSet/>
      <dgm:spPr/>
      <dgm:t>
        <a:bodyPr/>
        <a:lstStyle/>
        <a:p>
          <a:endParaRPr lang="en-US"/>
        </a:p>
      </dgm:t>
    </dgm:pt>
    <dgm:pt modelId="{FA5C345D-A6E2-464F-BE0D-79A68FC2FF12}" type="sibTrans" cxnId="{E946D3A3-BA37-B547-B4DB-F381C290CE2D}">
      <dgm:prSet/>
      <dgm:spPr/>
      <dgm:t>
        <a:bodyPr/>
        <a:lstStyle/>
        <a:p>
          <a:endParaRPr lang="en-US"/>
        </a:p>
      </dgm:t>
    </dgm:pt>
    <dgm:pt modelId="{ED787BE0-D031-5B47-8176-F06CBDDA81AB}">
      <dgm:prSet phldrT="[Texto]"/>
      <dgm:spPr/>
      <dgm:t>
        <a:bodyPr/>
        <a:lstStyle/>
        <a:p>
          <a:r>
            <a:rPr lang="en-US" dirty="0"/>
            <a:t>RELACIONAMENTO: ENERGIA COM RESPONSABILIDADE E ATENDENDO SUAS NECESSIDADES DE OFERTAR PRODUTOS E SERVIÇOS </a:t>
          </a:r>
          <a:r>
            <a:rPr lang="en-US" b="1" u="sng" dirty="0"/>
            <a:t>(</a:t>
          </a:r>
          <a:r>
            <a:rPr lang="en-US" b="1" u="sng" dirty="0" err="1"/>
            <a:t>Preço</a:t>
          </a:r>
          <a:r>
            <a:rPr lang="en-US" b="1" u="sng" dirty="0"/>
            <a:t>)</a:t>
          </a:r>
        </a:p>
      </dgm:t>
    </dgm:pt>
    <dgm:pt modelId="{FF556637-8257-AD42-BF48-A16C84400CB3}" type="parTrans" cxnId="{3737564F-DF63-4C47-8202-ED2B682F8A9C}">
      <dgm:prSet/>
      <dgm:spPr/>
      <dgm:t>
        <a:bodyPr/>
        <a:lstStyle/>
        <a:p>
          <a:endParaRPr lang="en-US"/>
        </a:p>
      </dgm:t>
    </dgm:pt>
    <dgm:pt modelId="{AA26CB46-F5EB-DE4A-9522-A55015EA369D}" type="sibTrans" cxnId="{3737564F-DF63-4C47-8202-ED2B682F8A9C}">
      <dgm:prSet/>
      <dgm:spPr/>
      <dgm:t>
        <a:bodyPr/>
        <a:lstStyle/>
        <a:p>
          <a:endParaRPr lang="en-US"/>
        </a:p>
      </dgm:t>
    </dgm:pt>
    <dgm:pt modelId="{44BE48DF-F82D-7742-B372-2FD67489DA2E}">
      <dgm:prSet/>
      <dgm:spPr/>
      <dgm:t>
        <a:bodyPr/>
        <a:lstStyle/>
        <a:p>
          <a:r>
            <a:rPr lang="en-US" dirty="0"/>
            <a:t>SEGURANÇA: CUSTO E CONFIABILIDADE NO SUPRIMENTO DE ENERGIA</a:t>
          </a:r>
        </a:p>
      </dgm:t>
    </dgm:pt>
    <dgm:pt modelId="{D1D9F2E4-B007-164C-8A12-F0D20777B0DA}" type="parTrans" cxnId="{735A67B1-DD65-4F40-9AA2-5290AE0BE9CA}">
      <dgm:prSet/>
      <dgm:spPr/>
      <dgm:t>
        <a:bodyPr/>
        <a:lstStyle/>
        <a:p>
          <a:endParaRPr lang="en-US"/>
        </a:p>
      </dgm:t>
    </dgm:pt>
    <dgm:pt modelId="{1EA64C45-F4E3-7941-8C1E-3E3C008D4517}" type="sibTrans" cxnId="{735A67B1-DD65-4F40-9AA2-5290AE0BE9CA}">
      <dgm:prSet/>
      <dgm:spPr/>
      <dgm:t>
        <a:bodyPr/>
        <a:lstStyle/>
        <a:p>
          <a:endParaRPr lang="en-US"/>
        </a:p>
      </dgm:t>
    </dgm:pt>
    <dgm:pt modelId="{9669745C-4AC1-334A-B7DC-A42AA356770E}">
      <dgm:prSet/>
      <dgm:spPr/>
      <dgm:t>
        <a:bodyPr/>
        <a:lstStyle/>
        <a:p>
          <a:r>
            <a:rPr lang="en-US" dirty="0"/>
            <a:t>FISIOLÓGICA: TER ENERGIA</a:t>
          </a:r>
        </a:p>
      </dgm:t>
    </dgm:pt>
    <dgm:pt modelId="{229FC260-5042-264A-B0CC-283BA9A5C53C}" type="parTrans" cxnId="{7B8244D7-EF4C-6F45-94DA-E4580A382E7D}">
      <dgm:prSet/>
      <dgm:spPr/>
      <dgm:t>
        <a:bodyPr/>
        <a:lstStyle/>
        <a:p>
          <a:endParaRPr lang="en-US"/>
        </a:p>
      </dgm:t>
    </dgm:pt>
    <dgm:pt modelId="{B4FF18DB-21EE-4843-8DDD-05D0290BB853}" type="sibTrans" cxnId="{7B8244D7-EF4C-6F45-94DA-E4580A382E7D}">
      <dgm:prSet/>
      <dgm:spPr/>
      <dgm:t>
        <a:bodyPr/>
        <a:lstStyle/>
        <a:p>
          <a:endParaRPr lang="en-US"/>
        </a:p>
      </dgm:t>
    </dgm:pt>
    <dgm:pt modelId="{091F2133-26D9-8941-B0B9-04134D5FA538}" type="pres">
      <dgm:prSet presAssocID="{75308B50-2EFA-CF42-8A14-05F601DC2A6D}" presName="Name0" presStyleCnt="0">
        <dgm:presLayoutVars>
          <dgm:dir/>
          <dgm:animLvl val="lvl"/>
          <dgm:resizeHandles val="exact"/>
        </dgm:presLayoutVars>
      </dgm:prSet>
      <dgm:spPr/>
    </dgm:pt>
    <dgm:pt modelId="{803F1F99-3F2B-B54C-97A8-D63B165C0D80}" type="pres">
      <dgm:prSet presAssocID="{1EAB6D29-7317-1547-BF1B-065E8DBB437B}" presName="Name8" presStyleCnt="0"/>
      <dgm:spPr/>
    </dgm:pt>
    <dgm:pt modelId="{4BBDAF19-0CF3-3A41-8593-09EEF94EA0EF}" type="pres">
      <dgm:prSet presAssocID="{1EAB6D29-7317-1547-BF1B-065E8DBB437B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60A0DC-4E1A-7445-AA42-07166ED65788}" type="pres">
      <dgm:prSet presAssocID="{1EAB6D29-7317-1547-BF1B-065E8DBB43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43CC3-9952-814A-8970-A2677DBEA251}" type="pres">
      <dgm:prSet presAssocID="{A2B0CDC5-06F1-534B-8CD7-340D9432BB8A}" presName="Name8" presStyleCnt="0"/>
      <dgm:spPr/>
    </dgm:pt>
    <dgm:pt modelId="{AEA20A7C-4D9A-F54B-B109-0729885C820D}" type="pres">
      <dgm:prSet presAssocID="{A2B0CDC5-06F1-534B-8CD7-340D9432BB8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B1C289-14B5-BE49-84D6-B751DFC9D9FD}" type="pres">
      <dgm:prSet presAssocID="{A2B0CDC5-06F1-534B-8CD7-340D9432BB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17DCC6-0F99-4448-AF07-F39ED853A011}" type="pres">
      <dgm:prSet presAssocID="{ED787BE0-D031-5B47-8176-F06CBDDA81AB}" presName="Name8" presStyleCnt="0"/>
      <dgm:spPr/>
    </dgm:pt>
    <dgm:pt modelId="{09D78145-C737-224C-9839-22512D8429EC}" type="pres">
      <dgm:prSet presAssocID="{ED787BE0-D031-5B47-8176-F06CBDDA81A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4C543-57A8-774E-BD0F-84B451276619}" type="pres">
      <dgm:prSet presAssocID="{ED787BE0-D031-5B47-8176-F06CBDDA81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A411DC-0FAF-6642-87D6-931A73667626}" type="pres">
      <dgm:prSet presAssocID="{44BE48DF-F82D-7742-B372-2FD67489DA2E}" presName="Name8" presStyleCnt="0"/>
      <dgm:spPr/>
    </dgm:pt>
    <dgm:pt modelId="{035907BA-B3CC-2541-8452-B870FCF64D0A}" type="pres">
      <dgm:prSet presAssocID="{44BE48DF-F82D-7742-B372-2FD67489DA2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EF2AC2-2AAD-394C-A6C4-56EAAB246DB4}" type="pres">
      <dgm:prSet presAssocID="{44BE48DF-F82D-7742-B372-2FD67489DA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A9063-E659-1841-A658-DCC5B3423BC6}" type="pres">
      <dgm:prSet presAssocID="{9669745C-4AC1-334A-B7DC-A42AA356770E}" presName="Name8" presStyleCnt="0"/>
      <dgm:spPr/>
    </dgm:pt>
    <dgm:pt modelId="{F8C74655-E736-3D49-BCD3-AA82A806D255}" type="pres">
      <dgm:prSet presAssocID="{9669745C-4AC1-334A-B7DC-A42AA356770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0D7B2F-BE24-C045-B3F9-EEAD90B7FCBD}" type="pres">
      <dgm:prSet presAssocID="{9669745C-4AC1-334A-B7DC-A42AA35677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BCB982-C7CE-4042-8927-75EB0EAA2C5E}" type="presOf" srcId="{1EAB6D29-7317-1547-BF1B-065E8DBB437B}" destId="{4BBDAF19-0CF3-3A41-8593-09EEF94EA0EF}" srcOrd="0" destOrd="0" presId="urn:microsoft.com/office/officeart/2005/8/layout/pyramid1"/>
    <dgm:cxn modelId="{D876F8A1-530D-844B-A2E4-1847CE5CF83E}" type="presOf" srcId="{ED787BE0-D031-5B47-8176-F06CBDDA81AB}" destId="{09D78145-C737-224C-9839-22512D8429EC}" srcOrd="0" destOrd="0" presId="urn:microsoft.com/office/officeart/2005/8/layout/pyramid1"/>
    <dgm:cxn modelId="{532C1714-FD38-D44E-9172-66737B4B7F2E}" type="presOf" srcId="{44BE48DF-F82D-7742-B372-2FD67489DA2E}" destId="{B4EF2AC2-2AAD-394C-A6C4-56EAAB246DB4}" srcOrd="1" destOrd="0" presId="urn:microsoft.com/office/officeart/2005/8/layout/pyramid1"/>
    <dgm:cxn modelId="{7B8244D7-EF4C-6F45-94DA-E4580A382E7D}" srcId="{75308B50-2EFA-CF42-8A14-05F601DC2A6D}" destId="{9669745C-4AC1-334A-B7DC-A42AA356770E}" srcOrd="4" destOrd="0" parTransId="{229FC260-5042-264A-B0CC-283BA9A5C53C}" sibTransId="{B4FF18DB-21EE-4843-8DDD-05D0290BB853}"/>
    <dgm:cxn modelId="{E946D3A3-BA37-B547-B4DB-F381C290CE2D}" srcId="{75308B50-2EFA-CF42-8A14-05F601DC2A6D}" destId="{A2B0CDC5-06F1-534B-8CD7-340D9432BB8A}" srcOrd="1" destOrd="0" parTransId="{1A328880-3ABE-9A4F-88FF-65964BD5B764}" sibTransId="{FA5C345D-A6E2-464F-BE0D-79A68FC2FF12}"/>
    <dgm:cxn modelId="{E0D7DD31-B282-E447-9AF0-1DE01CCDC0DF}" type="presOf" srcId="{75308B50-2EFA-CF42-8A14-05F601DC2A6D}" destId="{091F2133-26D9-8941-B0B9-04134D5FA538}" srcOrd="0" destOrd="0" presId="urn:microsoft.com/office/officeart/2005/8/layout/pyramid1"/>
    <dgm:cxn modelId="{735A67B1-DD65-4F40-9AA2-5290AE0BE9CA}" srcId="{75308B50-2EFA-CF42-8A14-05F601DC2A6D}" destId="{44BE48DF-F82D-7742-B372-2FD67489DA2E}" srcOrd="3" destOrd="0" parTransId="{D1D9F2E4-B007-164C-8A12-F0D20777B0DA}" sibTransId="{1EA64C45-F4E3-7941-8C1E-3E3C008D4517}"/>
    <dgm:cxn modelId="{E6013FAC-4D9D-E545-9047-E9A65E2E88C7}" type="presOf" srcId="{9669745C-4AC1-334A-B7DC-A42AA356770E}" destId="{F8C74655-E736-3D49-BCD3-AA82A806D255}" srcOrd="0" destOrd="0" presId="urn:microsoft.com/office/officeart/2005/8/layout/pyramid1"/>
    <dgm:cxn modelId="{CB349665-3AC1-2D40-A3E8-523E0804E598}" type="presOf" srcId="{A2B0CDC5-06F1-534B-8CD7-340D9432BB8A}" destId="{AEA20A7C-4D9A-F54B-B109-0729885C820D}" srcOrd="0" destOrd="0" presId="urn:microsoft.com/office/officeart/2005/8/layout/pyramid1"/>
    <dgm:cxn modelId="{6C0C3B8A-9902-A64A-8A81-B4C0DFE6FC94}" type="presOf" srcId="{A2B0CDC5-06F1-534B-8CD7-340D9432BB8A}" destId="{44B1C289-14B5-BE49-84D6-B751DFC9D9FD}" srcOrd="1" destOrd="0" presId="urn:microsoft.com/office/officeart/2005/8/layout/pyramid1"/>
    <dgm:cxn modelId="{75419000-498D-B641-9970-092232EBA805}" type="presOf" srcId="{44BE48DF-F82D-7742-B372-2FD67489DA2E}" destId="{035907BA-B3CC-2541-8452-B870FCF64D0A}" srcOrd="0" destOrd="0" presId="urn:microsoft.com/office/officeart/2005/8/layout/pyramid1"/>
    <dgm:cxn modelId="{3737564F-DF63-4C47-8202-ED2B682F8A9C}" srcId="{75308B50-2EFA-CF42-8A14-05F601DC2A6D}" destId="{ED787BE0-D031-5B47-8176-F06CBDDA81AB}" srcOrd="2" destOrd="0" parTransId="{FF556637-8257-AD42-BF48-A16C84400CB3}" sibTransId="{AA26CB46-F5EB-DE4A-9522-A55015EA369D}"/>
    <dgm:cxn modelId="{6047E245-E68D-9542-A402-F2E6EF8D563E}" type="presOf" srcId="{ED787BE0-D031-5B47-8176-F06CBDDA81AB}" destId="{6AF4C543-57A8-774E-BD0F-84B451276619}" srcOrd="1" destOrd="0" presId="urn:microsoft.com/office/officeart/2005/8/layout/pyramid1"/>
    <dgm:cxn modelId="{BF7083B2-B67F-3A4B-9ABD-3C22F6997797}" srcId="{75308B50-2EFA-CF42-8A14-05F601DC2A6D}" destId="{1EAB6D29-7317-1547-BF1B-065E8DBB437B}" srcOrd="0" destOrd="0" parTransId="{B37A36C0-3B9C-1E4A-B9D1-2055CD44475A}" sibTransId="{7DBB1CE4-579F-B141-B682-46DB8B181EA5}"/>
    <dgm:cxn modelId="{9CCE6414-BEEC-3149-A1DF-25ED72EB64D5}" type="presOf" srcId="{9669745C-4AC1-334A-B7DC-A42AA356770E}" destId="{230D7B2F-BE24-C045-B3F9-EEAD90B7FCBD}" srcOrd="1" destOrd="0" presId="urn:microsoft.com/office/officeart/2005/8/layout/pyramid1"/>
    <dgm:cxn modelId="{2389C8D9-5C93-C640-8FCE-2DE87D11C6A5}" type="presOf" srcId="{1EAB6D29-7317-1547-BF1B-065E8DBB437B}" destId="{F960A0DC-4E1A-7445-AA42-07166ED65788}" srcOrd="1" destOrd="0" presId="urn:microsoft.com/office/officeart/2005/8/layout/pyramid1"/>
    <dgm:cxn modelId="{3657B905-7BC5-3349-9F23-F67834C5ECD4}" type="presParOf" srcId="{091F2133-26D9-8941-B0B9-04134D5FA538}" destId="{803F1F99-3F2B-B54C-97A8-D63B165C0D80}" srcOrd="0" destOrd="0" presId="urn:microsoft.com/office/officeart/2005/8/layout/pyramid1"/>
    <dgm:cxn modelId="{842B9565-1D79-AF46-AA00-C7EFF566EF48}" type="presParOf" srcId="{803F1F99-3F2B-B54C-97A8-D63B165C0D80}" destId="{4BBDAF19-0CF3-3A41-8593-09EEF94EA0EF}" srcOrd="0" destOrd="0" presId="urn:microsoft.com/office/officeart/2005/8/layout/pyramid1"/>
    <dgm:cxn modelId="{34264AB9-FE30-7542-8DBE-AD3C11142594}" type="presParOf" srcId="{803F1F99-3F2B-B54C-97A8-D63B165C0D80}" destId="{F960A0DC-4E1A-7445-AA42-07166ED65788}" srcOrd="1" destOrd="0" presId="urn:microsoft.com/office/officeart/2005/8/layout/pyramid1"/>
    <dgm:cxn modelId="{21E73703-FE8A-974B-982A-7DEE1BE25A95}" type="presParOf" srcId="{091F2133-26D9-8941-B0B9-04134D5FA538}" destId="{30243CC3-9952-814A-8970-A2677DBEA251}" srcOrd="1" destOrd="0" presId="urn:microsoft.com/office/officeart/2005/8/layout/pyramid1"/>
    <dgm:cxn modelId="{14AFEBB4-C2B1-A04B-9660-461F688C07D0}" type="presParOf" srcId="{30243CC3-9952-814A-8970-A2677DBEA251}" destId="{AEA20A7C-4D9A-F54B-B109-0729885C820D}" srcOrd="0" destOrd="0" presId="urn:microsoft.com/office/officeart/2005/8/layout/pyramid1"/>
    <dgm:cxn modelId="{8B622E95-A71A-1B4A-BD89-661F205CD8E8}" type="presParOf" srcId="{30243CC3-9952-814A-8970-A2677DBEA251}" destId="{44B1C289-14B5-BE49-84D6-B751DFC9D9FD}" srcOrd="1" destOrd="0" presId="urn:microsoft.com/office/officeart/2005/8/layout/pyramid1"/>
    <dgm:cxn modelId="{54525F54-CBA0-F24F-A219-1BAA5C7E7D45}" type="presParOf" srcId="{091F2133-26D9-8941-B0B9-04134D5FA538}" destId="{E917DCC6-0F99-4448-AF07-F39ED853A011}" srcOrd="2" destOrd="0" presId="urn:microsoft.com/office/officeart/2005/8/layout/pyramid1"/>
    <dgm:cxn modelId="{AD61697C-4D4C-7848-B4F2-D8BE6ED77B3A}" type="presParOf" srcId="{E917DCC6-0F99-4448-AF07-F39ED853A011}" destId="{09D78145-C737-224C-9839-22512D8429EC}" srcOrd="0" destOrd="0" presId="urn:microsoft.com/office/officeart/2005/8/layout/pyramid1"/>
    <dgm:cxn modelId="{16E60108-EC48-3B4E-AF93-1B588EEB3BE8}" type="presParOf" srcId="{E917DCC6-0F99-4448-AF07-F39ED853A011}" destId="{6AF4C543-57A8-774E-BD0F-84B451276619}" srcOrd="1" destOrd="0" presId="urn:microsoft.com/office/officeart/2005/8/layout/pyramid1"/>
    <dgm:cxn modelId="{27D43180-07EC-B048-A4BC-D7A06552414B}" type="presParOf" srcId="{091F2133-26D9-8941-B0B9-04134D5FA538}" destId="{68A411DC-0FAF-6642-87D6-931A73667626}" srcOrd="3" destOrd="0" presId="urn:microsoft.com/office/officeart/2005/8/layout/pyramid1"/>
    <dgm:cxn modelId="{33C78276-F196-BC4F-B310-65725EC762B4}" type="presParOf" srcId="{68A411DC-0FAF-6642-87D6-931A73667626}" destId="{035907BA-B3CC-2541-8452-B870FCF64D0A}" srcOrd="0" destOrd="0" presId="urn:microsoft.com/office/officeart/2005/8/layout/pyramid1"/>
    <dgm:cxn modelId="{D366CD82-1043-4645-945A-FC24394E4A36}" type="presParOf" srcId="{68A411DC-0FAF-6642-87D6-931A73667626}" destId="{B4EF2AC2-2AAD-394C-A6C4-56EAAB246DB4}" srcOrd="1" destOrd="0" presId="urn:microsoft.com/office/officeart/2005/8/layout/pyramid1"/>
    <dgm:cxn modelId="{8E382780-B4CB-5B41-A8C7-52FACD929FEB}" type="presParOf" srcId="{091F2133-26D9-8941-B0B9-04134D5FA538}" destId="{A70A9063-E659-1841-A658-DCC5B3423BC6}" srcOrd="4" destOrd="0" presId="urn:microsoft.com/office/officeart/2005/8/layout/pyramid1"/>
    <dgm:cxn modelId="{FDA32ADE-07FC-7449-A3BA-39ACE0BD0EE0}" type="presParOf" srcId="{A70A9063-E659-1841-A658-DCC5B3423BC6}" destId="{F8C74655-E736-3D49-BCD3-AA82A806D255}" srcOrd="0" destOrd="0" presId="urn:microsoft.com/office/officeart/2005/8/layout/pyramid1"/>
    <dgm:cxn modelId="{718B2384-4FC3-C840-95DB-7E1134183CF5}" type="presParOf" srcId="{A70A9063-E659-1841-A658-DCC5B3423BC6}" destId="{230D7B2F-BE24-C045-B3F9-EEAD90B7FCB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0.00693</cdr:x>
      <cdr:y>0.05247</cdr:y>
    </cdr:from>
    <cdr:to>
      <cdr:x>0.06925</cdr:x>
      <cdr:y>0.13272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2333" y="143933"/>
          <a:ext cx="381001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R$</a:t>
          </a:r>
        </a:p>
      </cdr:txBody>
    </cdr:sp>
  </cdr:relSizeAnchor>
  <cdr:relSizeAnchor xmlns:cdr="http://schemas.openxmlformats.org/drawingml/2006/chartDrawing">
    <cdr:from>
      <cdr:x>0.00831</cdr:x>
      <cdr:y>0.01852</cdr:y>
    </cdr:from>
    <cdr:to>
      <cdr:x>0.04155</cdr:x>
      <cdr:y>0.09877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0800" y="50800"/>
          <a:ext cx="203199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0.00831</cdr:x>
      <cdr:y>0.01852</cdr:y>
    </cdr:from>
    <cdr:to>
      <cdr:x>0.05679</cdr:x>
      <cdr:y>0.09877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50800" y="50800"/>
          <a:ext cx="296334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41E0-02B7-804F-8A48-31C94D6D768D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2003-9B37-604F-8902-C5A978B44C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7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12B5-5D0B-E649-9380-68A4B494348B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76D0-F0FB-8E49-84B2-996F10FDD30A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4E62-7D02-EE4D-B842-3C9D937836BE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0DB2-426D-B246-82BC-47D86D60BF46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0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F701-09B7-D444-B19D-359A5CDB6FDB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77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293-64F6-E84D-8D69-38FA33DA0E70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4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F91E-013C-F64B-8064-B23F32E1CF0C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214B-9485-E143-80AA-5A994107D183}" type="datetime1">
              <a:rPr lang="pt-BR" smtClean="0"/>
              <a:t>18/06/2019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8144-6E31-3C45-A580-5B06979A9B30}" type="datetime1">
              <a:rPr lang="pt-BR" smtClean="0"/>
              <a:t>18/06/2019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0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0D7A-D24B-D741-9DF6-4995A4AA8026}" type="datetime1">
              <a:rPr lang="pt-BR" smtClean="0"/>
              <a:t>18/06/2019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AAE6-C9DB-3648-80C1-62A216F1B7CA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611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109D-E9B9-5641-9816-E2686E7D2DBF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23B2-5886-A445-8A82-063F8AABA5F9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077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86C-BF4E-D548-B3B4-D3916BFB14D8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7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2465-CF10-294C-A7E2-1F32E3D35CC3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1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A5-B062-FF4E-91CF-4E4FD200CEF9}" type="datetime1">
              <a:rPr lang="pt-BR" smtClean="0"/>
              <a:t>18/06/2019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4AF-62F1-4F4B-9AD4-4EE52D4A4423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A49C-66DC-7048-ABDA-96BA91A847F0}" type="datetime1">
              <a:rPr lang="pt-BR" smtClean="0"/>
              <a:t>18/06/2019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BEA1-180A-0B43-A715-5C32F55D9ED5}" type="datetime1">
              <a:rPr lang="pt-BR" smtClean="0"/>
              <a:t>18/06/2019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CCB-A61B-6C42-B08D-5383866DE96F}" type="datetime1">
              <a:rPr lang="pt-BR" smtClean="0"/>
              <a:t>18/06/2019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D6A-C33A-B24F-BBEA-FC234E1B97F2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3F4C-A9FA-DA4E-A8E8-2E39F2F47B8C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FBB3AB8-0335-E445-8789-617321B73B32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r>
              <a:rPr lang="pt-BR"/>
              <a:t>CONFIDENCIAL. NÃO REPASAR.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18" y="5301208"/>
            <a:ext cx="1885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2831928-0A71-F54A-85F3-F72D54DE20A3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r>
              <a:rPr lang="pt-BR"/>
              <a:t>CONFIDENCIAL. NÃO REPASAR.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1EF181B-EB4B-4B64-A26A-10DF87DDDA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18" y="5301208"/>
            <a:ext cx="1885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enteunivia.wordpress.com/tag/producto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ngimg.com/download/14664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05001" y="2976563"/>
            <a:ext cx="4651375" cy="908050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US" altLang="x-none" sz="3200" b="1" dirty="0" err="1">
                <a:ea typeface="Calibri" charset="0"/>
                <a:cs typeface="Calibri" charset="0"/>
              </a:rPr>
              <a:t>Armazenamento</a:t>
            </a:r>
            <a:r>
              <a:rPr lang="en-US" altLang="x-none" sz="3200" b="1" dirty="0">
                <a:ea typeface="Calibri" charset="0"/>
                <a:cs typeface="Calibri" charset="0"/>
              </a:rPr>
              <a:t> de </a:t>
            </a:r>
            <a:r>
              <a:rPr lang="en-US" altLang="x-none" sz="3200" b="1" dirty="0" err="1">
                <a:ea typeface="Calibri" charset="0"/>
                <a:cs typeface="Calibri" charset="0"/>
              </a:rPr>
              <a:t>Energia</a:t>
            </a:r>
            <a:endParaRPr lang="x-none" altLang="x-none" sz="3200" b="1" dirty="0">
              <a:ea typeface="Calibri" charset="0"/>
              <a:cs typeface="Calibri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1" y="4113214"/>
            <a:ext cx="4651375" cy="973137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ClrTx/>
              <a:buSzTx/>
            </a:pPr>
            <a:r>
              <a:rPr lang="pt-BR" sz="2400" b="1" i="1" dirty="0">
                <a:solidFill>
                  <a:prstClr val="black"/>
                </a:solidFill>
              </a:rPr>
              <a:t>Para viabilização de Energias Renováveis</a:t>
            </a:r>
          </a:p>
          <a:p>
            <a:pPr algn="just" eaLnBrk="1" hangingPunct="1"/>
            <a:endParaRPr lang="x-none" altLang="x-none" sz="2400" dirty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PRIMEIROS PASSOS NO BRASIL:  </a:t>
            </a:r>
            <a:r>
              <a:rPr lang="pt-BR" u="sng" dirty="0"/>
              <a:t>Mercado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63D4-0B54-0E4C-B2ED-51862136BD0B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10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9552" y="1340768"/>
          <a:ext cx="7626424" cy="35463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844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1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>
                          <a:effectLst/>
                        </a:rPr>
                        <a:t>APLICAÇÃO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>
                          <a:effectLst/>
                        </a:rPr>
                        <a:t>CAPACIDADE</a:t>
                      </a:r>
                      <a:endParaRPr lang="pt-BR" sz="1000"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050">
                          <a:effectLst/>
                        </a:rPr>
                        <a:t>1 - Redução de ponta de carga (arbitragem) e confiabilidade: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ambri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b="1" dirty="0">
                          <a:solidFill>
                            <a:srgbClr val="0070C0"/>
                          </a:solidFill>
                          <a:effectLst/>
                        </a:rPr>
                        <a:t>66.700 </a:t>
                      </a:r>
                      <a:r>
                        <a:rPr lang="pt-BR" sz="1050" b="1" dirty="0" err="1">
                          <a:solidFill>
                            <a:srgbClr val="0070C0"/>
                          </a:solidFill>
                          <a:effectLst/>
                        </a:rPr>
                        <a:t>MW.h</a:t>
                      </a:r>
                      <a:endParaRPr lang="pt-BR" sz="1000" b="1" dirty="0">
                        <a:solidFill>
                          <a:srgbClr val="0070C0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>
                          <a:effectLst/>
                        </a:rPr>
                        <a:t>2 - Confiabilidade em Hospitais e Centros Cirúrgicos: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b="1" dirty="0">
                          <a:solidFill>
                            <a:srgbClr val="0070C0"/>
                          </a:solidFill>
                          <a:effectLst/>
                        </a:rPr>
                        <a:t>3.200 </a:t>
                      </a:r>
                      <a:r>
                        <a:rPr lang="pt-BR" sz="1050" b="1" dirty="0" err="1">
                          <a:solidFill>
                            <a:srgbClr val="0070C0"/>
                          </a:solidFill>
                          <a:effectLst/>
                        </a:rPr>
                        <a:t>MW.h</a:t>
                      </a:r>
                      <a:endParaRPr lang="pt-BR" sz="1000" b="1" dirty="0">
                        <a:solidFill>
                          <a:srgbClr val="0070C0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>
                          <a:effectLst/>
                        </a:rPr>
                        <a:t>3 - Suprimento Contínuo em Sistema Isolados: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b="1" dirty="0">
                          <a:solidFill>
                            <a:srgbClr val="0070C0"/>
                          </a:solidFill>
                          <a:effectLst/>
                        </a:rPr>
                        <a:t>4.600 </a:t>
                      </a:r>
                      <a:r>
                        <a:rPr lang="pt-BR" sz="1050" b="1" dirty="0" err="1">
                          <a:solidFill>
                            <a:srgbClr val="0070C0"/>
                          </a:solidFill>
                          <a:effectLst/>
                        </a:rPr>
                        <a:t>MW.h</a:t>
                      </a:r>
                      <a:endParaRPr lang="pt-BR" sz="1000" b="1" dirty="0">
                        <a:solidFill>
                          <a:srgbClr val="0070C0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>
                          <a:effectLst/>
                        </a:rPr>
                        <a:t>4 - Integração de Plantas de Geração Intermitente: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b="1" dirty="0">
                          <a:solidFill>
                            <a:srgbClr val="0070C0"/>
                          </a:solidFill>
                          <a:effectLst/>
                        </a:rPr>
                        <a:t>5.000 </a:t>
                      </a:r>
                      <a:r>
                        <a:rPr lang="pt-BR" sz="1050" b="1" dirty="0" err="1">
                          <a:solidFill>
                            <a:srgbClr val="0070C0"/>
                          </a:solidFill>
                          <a:effectLst/>
                        </a:rPr>
                        <a:t>MW.h</a:t>
                      </a:r>
                      <a:endParaRPr lang="pt-BR" sz="1000" b="1" dirty="0">
                        <a:solidFill>
                          <a:srgbClr val="0070C0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>
                          <a:effectLst/>
                        </a:rPr>
                        <a:t>5 - Suporte à integração da Geração Distribuída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b="1" dirty="0">
                          <a:solidFill>
                            <a:srgbClr val="0070C0"/>
                          </a:solidFill>
                          <a:effectLst/>
                        </a:rPr>
                        <a:t>12.000 </a:t>
                      </a:r>
                      <a:r>
                        <a:rPr lang="pt-BR" sz="1050" b="1" dirty="0" err="1">
                          <a:solidFill>
                            <a:srgbClr val="0070C0"/>
                          </a:solidFill>
                          <a:effectLst/>
                        </a:rPr>
                        <a:t>MW.h</a:t>
                      </a:r>
                      <a:endParaRPr lang="pt-BR" sz="1000" b="1" dirty="0">
                        <a:solidFill>
                          <a:srgbClr val="0070C0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>
                          <a:effectLst/>
                        </a:rPr>
                        <a:t>6 - Atendimento à frota de Veículos Elétricos novos</a:t>
                      </a:r>
                      <a:endParaRPr lang="pt-BR" sz="100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b="1" dirty="0">
                          <a:solidFill>
                            <a:srgbClr val="0070C0"/>
                          </a:solidFill>
                          <a:effectLst/>
                        </a:rPr>
                        <a:t>3.500 </a:t>
                      </a:r>
                      <a:r>
                        <a:rPr lang="pt-BR" sz="1050" b="1" dirty="0" err="1">
                          <a:solidFill>
                            <a:srgbClr val="0070C0"/>
                          </a:solidFill>
                          <a:effectLst/>
                        </a:rPr>
                        <a:t>MW.h</a:t>
                      </a:r>
                      <a:endParaRPr lang="pt-BR" sz="1000" b="1" dirty="0">
                        <a:solidFill>
                          <a:srgbClr val="0070C0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dirty="0">
                          <a:effectLst/>
                        </a:rPr>
                        <a:t>     Total:</a:t>
                      </a:r>
                      <a:endParaRPr lang="pt-BR" sz="10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050" b="1" dirty="0">
                          <a:solidFill>
                            <a:srgbClr val="0070C0"/>
                          </a:solidFill>
                          <a:effectLst/>
                        </a:rPr>
                        <a:t>95.000 </a:t>
                      </a:r>
                      <a:r>
                        <a:rPr lang="pt-BR" sz="1050" b="1" dirty="0" err="1">
                          <a:solidFill>
                            <a:srgbClr val="0070C0"/>
                          </a:solidFill>
                          <a:effectLst/>
                        </a:rPr>
                        <a:t>MW.h</a:t>
                      </a:r>
                      <a:endParaRPr lang="pt-BR" sz="1000" b="1" dirty="0">
                        <a:solidFill>
                          <a:srgbClr val="0070C0"/>
                        </a:solidFill>
                        <a:effectLst/>
                        <a:latin typeface="Century Gothic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051720" y="508518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pt-BR" dirty="0"/>
              <a:t>NÃO SE CONSIDERA SERVIÇOS ANCILARES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pt-BR" dirty="0"/>
              <a:t>ITEM SE ALTERA COM A CP 33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CONFIDENCIAL. NÃO REPASAR.</a:t>
            </a:r>
          </a:p>
        </p:txBody>
      </p:sp>
    </p:spTree>
    <p:extLst>
      <p:ext uri="{BB962C8B-B14F-4D97-AF65-F5344CB8AC3E}">
        <p14:creationId xmlns:p14="http://schemas.microsoft.com/office/powerpoint/2010/main" val="173506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MASLOW DA ENERGIA ELÉTRICA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E198-EAB1-214D-B434-BAC2A4F37F9B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3861048"/>
            <a:ext cx="577693" cy="532715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9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413EB6-1F2C-2C42-9F62-3BFE5174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fazer?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00B35CF-258E-BB4E-B5E7-B4AD3AE9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109D-E9B9-5641-9816-E2686E7D2DBF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8CB4ECF-5989-4740-90B2-811A6860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xmlns="" id="{A4CCC24B-5F69-1742-B605-CE83DC9D3C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0" y="762000"/>
            <a:ext cx="3886200" cy="3886200"/>
          </a:xfr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A9F8A2D-F292-4744-B831-FD00E5A5A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COMPETITIVIDADE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FINANCIABILIDADE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EXEQUIBILIDADE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ESTABILIDADE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x-none">
                <a:solidFill>
                  <a:srgbClr val="437C92"/>
                </a:solidFill>
                <a:ea typeface="ＭＳ Ｐゴシック" charset="-128"/>
              </a:rPr>
              <a:t>Uso no Grid (frente do medidor)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3589" y="2057400"/>
            <a:ext cx="3951287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2057400"/>
            <a:ext cx="4017963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7638"/>
            <a:ext cx="8931275" cy="38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058114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x-none">
                <a:solidFill>
                  <a:srgbClr val="437C92"/>
                </a:solidFill>
                <a:ea typeface="ＭＳ Ｐゴシック" charset="-128"/>
              </a:rPr>
              <a:t>Uso no Consumidor (atrás do medidor)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3589" y="2057400"/>
            <a:ext cx="3951287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2057400"/>
            <a:ext cx="4017963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68760"/>
            <a:ext cx="91059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153694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5C1993-33E3-6346-84FF-10905B9E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UMA DIREÇÃO ESTRATÉGICA PARA O FUTURO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226D908-74FE-8C4D-BC4F-4587EA6D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/>
              <a:t>INCENTIVO ÀS NOVAS TECNOLOGIAS.</a:t>
            </a:r>
          </a:p>
          <a:p>
            <a:r>
              <a:rPr lang="pt-BR" sz="1800" dirty="0"/>
              <a:t>USO DE NOVAS TECNOLOGIAS PARA VELHOS PROBLEMAS PENDENTES.</a:t>
            </a:r>
          </a:p>
          <a:p>
            <a:r>
              <a:rPr lang="pt-BR" sz="1800" dirty="0"/>
              <a:t>NOVAS TECNOLOGIAS PARA SEGURANÇA E REDUÃÇÃO DE CUSTOS</a:t>
            </a:r>
          </a:p>
          <a:p>
            <a:pPr marL="468630" lvl="1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738E0D2-A802-D948-9BEB-E9C3FD4A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109D-E9B9-5641-9816-E2686E7D2DBF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B80D738-0979-A041-8F04-89D181F0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6" name="Imagem 15" descr="Uma imagem contendo interior, mesa, carteira, parede&#10;&#10;Descrição gerada automaticament">
            <a:extLst>
              <a:ext uri="{FF2B5EF4-FFF2-40B4-BE49-F238E27FC236}">
                <a16:creationId xmlns:a16="http://schemas.microsoft.com/office/drawing/2014/main" xmlns="" id="{9E44CF12-76FF-4644-93BE-594B59453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23728" y="2858068"/>
            <a:ext cx="5917741" cy="2475934"/>
          </a:xfrm>
          <a:prstGeom prst="rect">
            <a:avLst/>
          </a:prstGeom>
        </p:spPr>
      </p:pic>
      <p:pic>
        <p:nvPicPr>
          <p:cNvPr id="17" name="Imagem 16" descr="Uma imagem contendo vestuário&#10;&#10;Descrição gerada automaticamente">
            <a:extLst>
              <a:ext uri="{FF2B5EF4-FFF2-40B4-BE49-F238E27FC236}">
                <a16:creationId xmlns:a16="http://schemas.microsoft.com/office/drawing/2014/main" xmlns="" id="{FEB5CFE1-2EE9-B24C-810C-2A2EF003E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572000" y="3933056"/>
            <a:ext cx="605637" cy="3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Microgrid</a:t>
            </a:r>
            <a:r>
              <a:rPr lang="en-US" dirty="0"/>
              <a:t>: </a:t>
            </a:r>
            <a:r>
              <a:rPr lang="en-US" dirty="0" err="1"/>
              <a:t>s&amp;c</a:t>
            </a:r>
            <a:r>
              <a:rPr lang="en-US" dirty="0"/>
              <a:t> e </a:t>
            </a:r>
            <a:r>
              <a:rPr lang="en-US" dirty="0" err="1"/>
              <a:t>coelce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109D-E9B9-5641-9816-E2686E7D2DBF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010"/>
            <a:ext cx="9144000" cy="426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o 18"/>
          <p:cNvGraphicFramePr>
            <a:graphicFrameLocks noChangeAspect="1"/>
          </p:cNvGraphicFramePr>
          <p:nvPr/>
        </p:nvGraphicFramePr>
        <p:xfrm>
          <a:off x="1187624" y="1181011"/>
          <a:ext cx="6048672" cy="145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0" imgH="0" progId="AcroExch.Document.11">
                  <p:embed/>
                </p:oleObj>
              </mc:Choice>
              <mc:Fallback>
                <p:oleObj name="Acrobat Document" r:id="rId4" imgW="0" imgH="0" progId="AcroExch.Document.11">
                  <p:embed/>
                  <p:pic>
                    <p:nvPicPr>
                      <p:cNvPr id="7" name="Obje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81011"/>
                        <a:ext cx="6048672" cy="1455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7" y="4687575"/>
            <a:ext cx="12509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81" y="4460493"/>
            <a:ext cx="723900" cy="1239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74" y="4762779"/>
            <a:ext cx="1393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Microgrid</a:t>
            </a:r>
            <a:r>
              <a:rPr lang="en-US" dirty="0"/>
              <a:t>: </a:t>
            </a:r>
            <a:r>
              <a:rPr lang="en-US" dirty="0" err="1"/>
              <a:t>nec</a:t>
            </a:r>
            <a:r>
              <a:rPr lang="en-US" dirty="0"/>
              <a:t> e </a:t>
            </a:r>
            <a:r>
              <a:rPr lang="en-US" dirty="0" err="1"/>
              <a:t>neoenergia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109D-E9B9-5641-9816-E2686E7D2DBF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759"/>
            <a:ext cx="6300192" cy="480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268758"/>
            <a:ext cx="3816424" cy="28803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63" y="4185550"/>
            <a:ext cx="1904658" cy="191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3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CBF043-FD31-FD45-A511-AD46D671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Aumento da qualidade para fontes intermitentes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E2CB446-588D-8949-A28E-00636895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4AF-62F1-4F4B-9AD4-4EE52D4A4423}" type="datetime1">
              <a:rPr lang="pt-BR" smtClean="0"/>
              <a:t>18/06/2019</a:t>
            </a:fld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DA4193F-78BB-9D4B-BD92-658B02CB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0F56F593-821A-1D49-AA09-ECCA0EAC62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Como serviço </a:t>
            </a:r>
            <a:r>
              <a:rPr lang="pt-BR" dirty="0" err="1"/>
              <a:t>ancilar</a:t>
            </a:r>
            <a:r>
              <a:rPr lang="pt-BR" dirty="0"/>
              <a:t> responde por controle de frequência e permite tempo para a entrada de outras fontes.</a:t>
            </a:r>
          </a:p>
          <a:p>
            <a:r>
              <a:rPr lang="pt-BR" dirty="0"/>
              <a:t>Como sistemas de GD permite a formação de sistemas híbridos e compensa a flutuação.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88AF2B2-7231-5D48-8804-DB81F29034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Permitem redução de até 40% em relação aos sistemas térmicos.</a:t>
            </a:r>
          </a:p>
        </p:txBody>
      </p:sp>
    </p:spTree>
    <p:extLst>
      <p:ext uri="{BB962C8B-B14F-4D97-AF65-F5344CB8AC3E}">
        <p14:creationId xmlns:p14="http://schemas.microsoft.com/office/powerpoint/2010/main" val="12544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40E266-E3F2-1745-90DD-BB6BF2F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Energia acumulada para horário de pico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703A02E-4E26-FA49-946D-B9A9AC65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C4AF-62F1-4F4B-9AD4-4EE52D4A4423}" type="datetime1">
              <a:rPr lang="pt-BR" smtClean="0"/>
              <a:t>18/06/2019</a:t>
            </a:fld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10B1EE9-C83C-304D-8FA0-3D3CBFBD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A1A59422-F79C-684E-A944-37EC104090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Sistemas de Armazenamento Térmicos</a:t>
            </a:r>
          </a:p>
          <a:p>
            <a:r>
              <a:rPr lang="pt-BR" dirty="0"/>
              <a:t>Sistemas híbridos:</a:t>
            </a:r>
          </a:p>
          <a:p>
            <a:pPr lvl="1"/>
            <a:r>
              <a:rPr lang="pt-BR" dirty="0"/>
              <a:t>Solar + Baterias</a:t>
            </a:r>
          </a:p>
          <a:p>
            <a:pPr lvl="1"/>
            <a:r>
              <a:rPr lang="pt-BR" dirty="0"/>
              <a:t>Solar + Baterias + Diesel</a:t>
            </a:r>
          </a:p>
          <a:p>
            <a:pPr lvl="1"/>
            <a:r>
              <a:rPr lang="pt-BR" dirty="0"/>
              <a:t>Solar + Baterias + Gás</a:t>
            </a:r>
          </a:p>
          <a:p>
            <a:pPr marL="468630" lvl="1" indent="0">
              <a:buNone/>
            </a:pP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54D25CB-116D-404B-89B1-05224274FA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Uso exclusivo de baterias para horário de ponta.</a:t>
            </a:r>
          </a:p>
          <a:p>
            <a:pPr lvl="1"/>
            <a:r>
              <a:rPr lang="pt-BR" dirty="0"/>
              <a:t>Ponta</a:t>
            </a:r>
          </a:p>
          <a:p>
            <a:pPr lvl="1"/>
            <a:r>
              <a:rPr lang="pt-BR" dirty="0"/>
              <a:t>Ponta + Backup</a:t>
            </a:r>
          </a:p>
          <a:p>
            <a:pPr lvl="1"/>
            <a:r>
              <a:rPr lang="pt-BR" dirty="0"/>
              <a:t>Atendimento de </a:t>
            </a:r>
            <a:r>
              <a:rPr lang="pt-BR" dirty="0" err="1"/>
              <a:t>Ilhamento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Compensação na qualidade de energia fornecida.</a:t>
            </a:r>
          </a:p>
        </p:txBody>
      </p:sp>
    </p:spTree>
    <p:extLst>
      <p:ext uri="{BB962C8B-B14F-4D97-AF65-F5344CB8AC3E}">
        <p14:creationId xmlns:p14="http://schemas.microsoft.com/office/powerpoint/2010/main" val="5763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8372AF-3A5B-5B4E-88E4-00FE6E4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mundo...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5687953B-A28B-624B-A3A5-722D8F825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96752"/>
            <a:ext cx="7772400" cy="4248472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B98EB68B-0BF1-C14C-83E9-8F57F22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8144-6E31-3C45-A580-5B06979A9B30}" type="datetime1">
              <a:rPr lang="pt-BR" smtClean="0"/>
              <a:t>18/06/2019</a:t>
            </a:fld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4C0F69F-E350-2441-98AA-9DDE6266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3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Custos no value </a:t>
            </a:r>
            <a:r>
              <a:rPr lang="en-US" dirty="0"/>
              <a:t>chain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642" y="1600200"/>
            <a:ext cx="6326716" cy="3733800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4A7-DECA-1648-A82F-53464F463809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7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consumidor</a:t>
            </a:r>
            <a:r>
              <a:rPr lang="en-US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  <a:p>
            <a:r>
              <a:rPr lang="en-US" dirty="0" err="1"/>
              <a:t>Gestão</a:t>
            </a:r>
            <a:r>
              <a:rPr lang="en-US" dirty="0"/>
              <a:t> de </a:t>
            </a:r>
            <a:r>
              <a:rPr lang="en-US" dirty="0" err="1"/>
              <a:t>ponta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Principalmente</a:t>
            </a:r>
            <a:r>
              <a:rPr lang="en-US" dirty="0"/>
              <a:t> com </a:t>
            </a:r>
            <a:r>
              <a:rPr lang="en-US" dirty="0" err="1"/>
              <a:t>integração</a:t>
            </a:r>
            <a:r>
              <a:rPr lang="en-US" dirty="0"/>
              <a:t> solar</a:t>
            </a:r>
          </a:p>
          <a:p>
            <a:pPr lvl="1"/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tarifas</a:t>
            </a:r>
            <a:r>
              <a:rPr lang="en-US" dirty="0"/>
              <a:t> </a:t>
            </a:r>
            <a:r>
              <a:rPr lang="en-US" dirty="0" err="1"/>
              <a:t>binômias</a:t>
            </a:r>
            <a:r>
              <a:rPr lang="en-US" dirty="0"/>
              <a:t> e </a:t>
            </a:r>
            <a:r>
              <a:rPr lang="en-US" dirty="0" err="1"/>
              <a:t>branca</a:t>
            </a:r>
            <a:r>
              <a:rPr lang="en-US" dirty="0"/>
              <a:t>.</a:t>
            </a:r>
          </a:p>
          <a:p>
            <a:r>
              <a:rPr lang="en-US" dirty="0" err="1"/>
              <a:t>Grife</a:t>
            </a:r>
            <a:endParaRPr lang="en-US" dirty="0"/>
          </a:p>
          <a:p>
            <a:r>
              <a:rPr lang="en-US" dirty="0" err="1"/>
              <a:t>Questão</a:t>
            </a:r>
            <a:r>
              <a:rPr lang="en-US" dirty="0"/>
              <a:t>: </a:t>
            </a:r>
            <a:r>
              <a:rPr lang="en-US" dirty="0" err="1"/>
              <a:t>Alteração</a:t>
            </a:r>
            <a:r>
              <a:rPr lang="en-US" dirty="0"/>
              <a:t> da GD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3997-4E7F-D749-AA01-649676C404ED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21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22" y="1879771"/>
            <a:ext cx="1753356" cy="21512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80" y="3299650"/>
            <a:ext cx="1512168" cy="25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57668C-9816-0648-93AC-68A4E202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Projetos de segurança nacional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FDA785C-2A5C-E948-BD16-576D11DC0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TIPOS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000B0E4-A834-964A-9AC9-C9C7A9525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PARADIGMA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6AE8844-364F-8344-8641-DC31D305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A49C-66DC-7048-ABDA-96BA91A847F0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29F03A-E082-0A4D-886D-341E3E8C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DC55BD07-EE20-2C4C-A04F-8AB6DF958C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ALIMENTAÇÃO HÍBRIDA SOLAR+BATERIA EM POSTOS DE FRONTEIRA E POSTOS ISOLADOS.</a:t>
            </a:r>
          </a:p>
          <a:p>
            <a:r>
              <a:rPr lang="pt-BR" dirty="0">
                <a:solidFill>
                  <a:srgbClr val="0070C0"/>
                </a:solidFill>
              </a:rPr>
              <a:t>MICROGRIDS E ILHAMENTO EM LOCAIS E EDIFÍCIOS ESTRATÉGICOS.</a:t>
            </a:r>
          </a:p>
          <a:p>
            <a:pPr marL="68580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MICROGRIDS CONTRA AMEAÇA CIBERNÉTICA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AD33AA7D-1FD4-9442-980A-88F9FE60BE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SUBSTITUIÇÃO DE ÓLEO DIESEL E QUESTÃO DE LOGÍSTICA.</a:t>
            </a:r>
          </a:p>
          <a:p>
            <a:endParaRPr lang="pt-BR" dirty="0"/>
          </a:p>
          <a:p>
            <a:pPr marL="68580" indent="0">
              <a:buNone/>
            </a:pPr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RESILIÊNCIA DE SISTEMAS E GARANGIA DE CONFIABILIDADE COM SOLAR E GÁS EM MICROGRIDS.</a:t>
            </a:r>
          </a:p>
          <a:p>
            <a:pPr marL="68580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GARANTIA DE SEGURANÇA CIBERNÉTICA EM ISTALAÇÕES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3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2A25F6-BDD8-C246-A94C-B76C5E0F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PROJETOS DE REDUÇÃO DE CUSTOS EM SISTEMAS DE </a:t>
            </a:r>
            <a:r>
              <a:rPr lang="pt-BR" dirty="0" err="1"/>
              <a:t>G</a:t>
            </a:r>
            <a:r>
              <a:rPr lang="pt-BR" dirty="0"/>
              <a:t>/T.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A6F3AC2-45F1-C649-84AB-FDFDF6021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TIPOS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8EFC439-E1C0-A448-AD2E-D5E8C40B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PARADIGMA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CBF4644-B095-D046-86C5-AE08032B6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214B-9485-E143-80AA-5A994107D183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02FF8D3-A5C7-8943-B445-76E16143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904E5E37-C32A-F443-B8A5-32931758A0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SERVIÇOS ANCILARES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SISTEMAS HÍBRIDOS DE GERAÇÃO COM MICROGRIDS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9DF884FB-F289-F446-BE72-C8C4B0FE96D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USO DE TECNOLOGIAS DE ARMAZENAMENTO EM CONTROLE DE TRANSMISSÃO (ONS).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REDUÇÃO DE CCC, GARANTIA DE SUPRIMENTO, ETC.</a:t>
            </a:r>
          </a:p>
        </p:txBody>
      </p:sp>
    </p:spTree>
    <p:extLst>
      <p:ext uri="{BB962C8B-B14F-4D97-AF65-F5344CB8AC3E}">
        <p14:creationId xmlns:p14="http://schemas.microsoft.com/office/powerpoint/2010/main" val="38198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AE4C06-6A62-FB4A-BEA1-9BE69FB4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PROJETOS DE SUSTENTABILIDADE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135A255-7726-E94C-A354-8C871EF92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TIPOS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F275D6F-CD61-084B-AE18-32EBAB9AB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PARADIGMA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5D1CE6E-0CD0-9947-A656-5B137D94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214B-9485-E143-80AA-5A994107D183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F16F05D-D71B-F643-8BE8-851949D6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D9041F1A-80CB-BD48-B912-7DE47CB7A1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SISTEMAS DE ARMAZENAMENTO EM CONSUMIDORES.</a:t>
            </a:r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PROJETOS HIBRIDOS E MICROGRIDS EM INSTITUIÇÕES DE ENSINO FEDERAIS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5F8CDDC8-5DDB-824F-B05D-8CFC999F596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SUBSTITUIÇÃO DE DIESEL EM HORÁRIO DE PONTA E PARA BACK UP.</a:t>
            </a:r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REDUÇÃO DE INADIMPLÊNICIA DE INSTITUIÇÕES JUNTO ÀS DISTRIBUIDORAS.</a:t>
            </a:r>
          </a:p>
        </p:txBody>
      </p:sp>
    </p:spTree>
    <p:extLst>
      <p:ext uri="{BB962C8B-B14F-4D97-AF65-F5344CB8AC3E}">
        <p14:creationId xmlns:p14="http://schemas.microsoft.com/office/powerpoint/2010/main" val="32976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23EF97-81CD-BF45-9B21-F4A5F64E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PROJETOS EM DISTRIBUIDORAS.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EE7B9D62-123A-F049-8B68-4CBD19B8A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TIPOS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BFB2416F-B6E4-354D-946C-7CE0A9F1D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PARADIGMA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8583217-3E9E-6E48-BEB8-E60CD2D3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F91E-013C-F64B-8064-B23F32E1CF0C}" type="datetime1">
              <a:rPr lang="pt-BR" smtClean="0"/>
              <a:t>18/06/2019</a:t>
            </a:fld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805F7CB-AF55-D644-8EB0-F6539660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B761C79-F7BD-924B-B320-2ECFC7C09C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MICROGRIDS COMO ILHAMENTO.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MICROGRIDS PARA CARREGAMENTO VEICULAR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71F637F-067F-984C-9CF2-7D0B4B4BB1F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AUMENTO DE CONFIABILIDADE E RESILIÊNCIA DENTRO DE PERSPECTIVA DE INVESTIMENTO PRUDENTE.</a:t>
            </a:r>
          </a:p>
          <a:p>
            <a:endParaRPr lang="pt-BR" dirty="0"/>
          </a:p>
          <a:p>
            <a:r>
              <a:rPr lang="pt-BR" dirty="0">
                <a:solidFill>
                  <a:srgbClr val="0070C0"/>
                </a:solidFill>
              </a:rPr>
              <a:t>USO DE SISTEMAS QUE EVITEM INVESTIMENTOS EM REDES PARA REFORÇO E COM ENFASE EM CONFIABILIDADE.</a:t>
            </a:r>
          </a:p>
        </p:txBody>
      </p:sp>
    </p:spTree>
    <p:extLst>
      <p:ext uri="{BB962C8B-B14F-4D97-AF65-F5344CB8AC3E}">
        <p14:creationId xmlns:p14="http://schemas.microsoft.com/office/powerpoint/2010/main" val="20316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6B8CB2-B77D-7A43-A10C-2EB643A7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PROJETOS COM CONSUMIDORES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35E3D19-9F8D-044B-840E-DC38E5FA9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TIPO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DD28207-EBA6-314A-BEA9-6EDBFB9A2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PARADIGMA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791B55C-8F99-8042-851C-936DC08C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214B-9485-E143-80AA-5A994107D183}" type="datetime1">
              <a:rPr lang="pt-BR" smtClean="0"/>
              <a:t>18/06/2019</a:t>
            </a:fld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8C9ECC2-A9DD-8C4C-9B4D-00BEA57B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C30E2400-7A49-324E-AE8C-028C2C4EFE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USO INTENSIVO DE SISTEMAS HIBRIDO SOLAR + BATERIAS PARA USO RESIDENCIAL E COMERCIAL DE BAIXO PORTE.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249717EB-5D23-AD44-9C28-6C2CC59B870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/>
              <a:t>PERMITE A TARIFAÇÃO BINÔMIA/HORÁRIA COM ALTERNATIVA DE INVESTIMENTO PARA O CONSUMIDOR.</a:t>
            </a:r>
          </a:p>
          <a:p>
            <a:r>
              <a:rPr lang="pt-BR" dirty="0"/>
              <a:t>PERMITE A REDUÇÃO DAS TARIFAS DE DISTRIBUIÇÃO VIA ACERTO DA REMUNERAÇÃO DO FIO.</a:t>
            </a:r>
          </a:p>
        </p:txBody>
      </p:sp>
    </p:spTree>
    <p:extLst>
      <p:ext uri="{BB962C8B-B14F-4D97-AF65-F5344CB8AC3E}">
        <p14:creationId xmlns:p14="http://schemas.microsoft.com/office/powerpoint/2010/main" val="1903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B6FA9A1-62F9-EB4E-9439-E0A26D501952}"/>
              </a:ext>
            </a:extLst>
          </p:cNvPr>
          <p:cNvSpPr txBox="1">
            <a:spLocks/>
          </p:cNvSpPr>
          <p:nvPr/>
        </p:nvSpPr>
        <p:spPr>
          <a:xfrm>
            <a:off x="4573589" y="2057400"/>
            <a:ext cx="3951287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86AEC6A-A27B-3F46-BB4A-40E89E5B690C}"/>
              </a:ext>
            </a:extLst>
          </p:cNvPr>
          <p:cNvSpPr txBox="1">
            <a:spLocks/>
          </p:cNvSpPr>
          <p:nvPr/>
        </p:nvSpPr>
        <p:spPr>
          <a:xfrm>
            <a:off x="457201" y="2057400"/>
            <a:ext cx="4017963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4F7930C9-C0F6-6546-9FF1-959056C39C54}"/>
              </a:ext>
            </a:extLst>
          </p:cNvPr>
          <p:cNvSpPr txBox="1">
            <a:spLocks/>
          </p:cNvSpPr>
          <p:nvPr/>
        </p:nvSpPr>
        <p:spPr bwMode="auto">
          <a:xfrm>
            <a:off x="4587876" y="2057400"/>
            <a:ext cx="40989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60000"/>
              </a:lnSpc>
              <a:spcAft>
                <a:spcPts val="600"/>
              </a:spcAft>
              <a:buNone/>
            </a:pPr>
            <a:endParaRPr lang="pt-BR" altLang="pt-BR" sz="1000">
              <a:solidFill>
                <a:srgbClr val="595959"/>
              </a:solidFill>
            </a:endParaRPr>
          </a:p>
        </p:txBody>
      </p:sp>
      <p:pic>
        <p:nvPicPr>
          <p:cNvPr id="27652" name="Imagem 10">
            <a:extLst>
              <a:ext uri="{FF2B5EF4-FFF2-40B4-BE49-F238E27FC236}">
                <a16:creationId xmlns:a16="http://schemas.microsoft.com/office/drawing/2014/main" xmlns="" id="{29AF0DA0-9DBA-FC43-BA84-CCD6E9F6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m 9">
            <a:extLst>
              <a:ext uri="{FF2B5EF4-FFF2-40B4-BE49-F238E27FC236}">
                <a16:creationId xmlns:a16="http://schemas.microsoft.com/office/drawing/2014/main" xmlns="" id="{EC3A8CE8-6E83-9540-A88E-472744648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979489"/>
            <a:ext cx="189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aixaDeTexto 7">
            <a:extLst>
              <a:ext uri="{FF2B5EF4-FFF2-40B4-BE49-F238E27FC236}">
                <a16:creationId xmlns:a16="http://schemas.microsoft.com/office/drawing/2014/main" xmlns="" id="{47D16570-F3E6-D149-97D2-7A2C4A00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1" y="2317750"/>
            <a:ext cx="2328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i="1" u="sng">
                <a:solidFill>
                  <a:schemeClr val="bg1"/>
                </a:solidFill>
              </a:rPr>
              <a:t>Quem paga a conta?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8EFBBF9-A969-B643-B182-58E76E39A2B2}"/>
              </a:ext>
            </a:extLst>
          </p:cNvPr>
          <p:cNvSpPr txBox="1"/>
          <p:nvPr/>
        </p:nvSpPr>
        <p:spPr>
          <a:xfrm>
            <a:off x="611560" y="58052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estrela</a:t>
            </a:r>
            <a:r>
              <a:rPr lang="en-US" dirty="0"/>
              <a:t> </a:t>
            </a:r>
            <a:r>
              <a:rPr lang="en-US" dirty="0" err="1"/>
              <a:t>brilhar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necessário</a:t>
            </a:r>
            <a:r>
              <a:rPr lang="en-US" dirty="0"/>
              <a:t> </a:t>
            </a:r>
            <a:r>
              <a:rPr lang="en-US" dirty="0" err="1"/>
              <a:t>outra</a:t>
            </a:r>
            <a:r>
              <a:rPr lang="en-US" dirty="0"/>
              <a:t> se </a:t>
            </a:r>
            <a:r>
              <a:rPr lang="en-US" dirty="0" err="1"/>
              <a:t>apagar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7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256584" cy="2927196"/>
          </a:xfrm>
          <a:prstGeom prst="rect">
            <a:avLst/>
          </a:prstGeom>
        </p:spPr>
      </p:pic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256C-6E67-AD4A-9FB8-B8535954DC1F}" type="datetime1">
              <a:rPr lang="pt-BR" smtClean="0"/>
              <a:t>18/06/2019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9062741">
            <a:off x="328460" y="95523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Snell Roundhand" charset="0"/>
                <a:ea typeface="Snell Roundhand" charset="0"/>
                <a:cs typeface="Snell Roundhand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15096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3201F-BB10-224E-9CCF-402E1CE8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Quantidade de projetos no mundo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2F319B9-21D3-9145-BC20-75534CBA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F701-09B7-D444-B19D-359A5CDB6FDB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BB270A5-931B-D346-82A8-CDA39665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7FEDB995-CC8C-7E4F-9AA1-A3BCC77EE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9CAE44B-3D43-0C45-9684-AE46B750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98" y="1600201"/>
            <a:ext cx="79244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7EE68A-B7BA-ED4D-9BBB-FC87FDEC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AA69798-70E7-BF4B-8711-4A7FF664F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67C856-9D27-0047-8CA7-48C27143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F701-09B7-D444-B19D-359A5CDB6FDB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71049D0-D1BD-0143-B645-66CEB6F9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AEE7C54-7742-C14F-AFE2-825F677A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90065"/>
            <a:ext cx="7772400" cy="39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3FAC68-1ADB-B04C-B9CD-BACB15BF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Usos no mundo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60B0F6-4DB5-0A4B-A14E-FBF1C976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2F8D186-C142-0A4E-8F8A-EA01432F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F701-09B7-D444-B19D-359A5CDB6FDB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9C5C3DB-E9B7-D242-8D50-C9114F7F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45829DC-0454-B24E-A04E-9AC518A0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00200"/>
            <a:ext cx="7918649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5D7BC3-A8E2-0B4A-A7AF-89911C02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Usos no mundo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4850CC1E-D067-E84A-8F19-D65163187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04392"/>
            <a:ext cx="7200800" cy="3849216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2D63E1F-C68A-944E-B91C-C4E2DB45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F701-09B7-D444-B19D-359A5CDB6FDB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ED684A3-32B9-A345-BEEE-85D18519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2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PRIMEIROS PASSOS NO BRASIL:  </a:t>
            </a:r>
            <a:r>
              <a:rPr lang="pt-BR" u="sng" dirty="0" err="1"/>
              <a:t>aneel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32745"/>
            <a:ext cx="7772400" cy="684087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CHAMADA ESTRATÉTICA 21 DA ANEEL APROVOU </a:t>
            </a:r>
            <a:r>
              <a:rPr lang="pt-BR" sz="1600" b="1" dirty="0" err="1">
                <a:solidFill>
                  <a:srgbClr val="FF0000"/>
                </a:solidFill>
              </a:rPr>
              <a:t>R</a:t>
            </a:r>
            <a:r>
              <a:rPr lang="pt-BR" sz="1600" b="1" dirty="0">
                <a:solidFill>
                  <a:srgbClr val="FF0000"/>
                </a:solidFill>
              </a:rPr>
              <a:t>$ 405 MILHÕES EM INVESTIMENTOS PARA 23 PROJETOS.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7B8A-2A95-0D47-B4E3-3C2B7CB87086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403648" y="2002850"/>
          <a:ext cx="7363222" cy="332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Espaço Reservado para Conteúdo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7906">
            <a:off x="323897" y="2311082"/>
            <a:ext cx="2312052" cy="2360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8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xmlns="" id="{2693471D-4FE3-CA40-88A1-9ED7FB26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pt-BR">
                <a:solidFill>
                  <a:srgbClr val="437C92"/>
                </a:solidFill>
                <a:ea typeface="ＭＳ Ｐゴシック" panose="020B0600070205080204" pitchFamily="34" charset="-128"/>
              </a:rPr>
              <a:t>Cenário Atual de Projetos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B6FA9A1-62F9-EB4E-9439-E0A26D501952}"/>
              </a:ext>
            </a:extLst>
          </p:cNvPr>
          <p:cNvSpPr txBox="1">
            <a:spLocks/>
          </p:cNvSpPr>
          <p:nvPr/>
        </p:nvSpPr>
        <p:spPr>
          <a:xfrm>
            <a:off x="4573589" y="2057400"/>
            <a:ext cx="3951287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86AEC6A-A27B-3F46-BB4A-40E89E5B690C}"/>
              </a:ext>
            </a:extLst>
          </p:cNvPr>
          <p:cNvSpPr txBox="1">
            <a:spLocks/>
          </p:cNvSpPr>
          <p:nvPr/>
        </p:nvSpPr>
        <p:spPr>
          <a:xfrm>
            <a:off x="457201" y="2057400"/>
            <a:ext cx="4017963" cy="2852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xmlns="" id="{CB160FF8-C69B-8648-88A2-8CB22B679240}"/>
              </a:ext>
            </a:extLst>
          </p:cNvPr>
          <p:cNvSpPr txBox="1">
            <a:spLocks/>
          </p:cNvSpPr>
          <p:nvPr/>
        </p:nvSpPr>
        <p:spPr bwMode="auto">
          <a:xfrm>
            <a:off x="4587876" y="2057400"/>
            <a:ext cx="40989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60000"/>
              </a:lnSpc>
              <a:spcAft>
                <a:spcPts val="600"/>
              </a:spcAft>
              <a:buNone/>
            </a:pPr>
            <a:endParaRPr lang="pt-BR" altLang="pt-BR" sz="1000">
              <a:solidFill>
                <a:srgbClr val="595959"/>
              </a:solidFill>
            </a:endParaRPr>
          </a:p>
        </p:txBody>
      </p:sp>
      <p:sp>
        <p:nvSpPr>
          <p:cNvPr id="18438" name="Espaço Reservado para Conteúdo 2">
            <a:extLst>
              <a:ext uri="{FF2B5EF4-FFF2-40B4-BE49-F238E27FC236}">
                <a16:creationId xmlns:a16="http://schemas.microsoft.com/office/drawing/2014/main" xmlns="" id="{A3BDC9BD-1C84-454A-9B5B-E01C481E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75" y="1516063"/>
            <a:ext cx="8789988" cy="3394075"/>
          </a:xfrm>
        </p:spPr>
        <p:txBody>
          <a:bodyPr/>
          <a:lstStyle/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P&amp;D e outros projetos</a:t>
            </a:r>
          </a:p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Chamada 21 relacionou 29 projetos (</a:t>
            </a:r>
            <a:r>
              <a:rPr lang="pt-BR" altLang="pt-BR" dirty="0" err="1">
                <a:ea typeface="ＭＳ Ｐゴシック" panose="020B0600070205080204" pitchFamily="34" charset="-128"/>
              </a:rPr>
              <a:t>R</a:t>
            </a:r>
            <a:r>
              <a:rPr lang="pt-BR" altLang="pt-BR" dirty="0">
                <a:ea typeface="ＭＳ Ｐゴシック" panose="020B0600070205080204" pitchFamily="34" charset="-128"/>
              </a:rPr>
              <a:t>$ 550 milhões).</a:t>
            </a:r>
          </a:p>
          <a:p>
            <a:pPr lvl="1"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Em estágio de desenvolvimento 23 projetos (</a:t>
            </a:r>
            <a:r>
              <a:rPr lang="pt-BR" altLang="pt-BR" dirty="0" err="1">
                <a:ea typeface="ＭＳ Ｐゴシック" panose="020B0600070205080204" pitchFamily="34" charset="-128"/>
              </a:rPr>
              <a:t>R</a:t>
            </a:r>
            <a:r>
              <a:rPr lang="pt-BR" altLang="pt-BR" dirty="0">
                <a:ea typeface="ＭＳ Ｐゴシック" panose="020B0600070205080204" pitchFamily="34" charset="-128"/>
              </a:rPr>
              <a:t>$ 405 milhões).</a:t>
            </a:r>
          </a:p>
          <a:p>
            <a:pPr>
              <a:defRPr/>
            </a:pPr>
            <a:r>
              <a:rPr lang="pt-BR" altLang="pt-BR" dirty="0">
                <a:ea typeface="ＭＳ Ｐゴシック" panose="020B0600070205080204" pitchFamily="34" charset="-128"/>
              </a:rPr>
              <a:t>Outros projetos em desenvolvimento no país.</a:t>
            </a:r>
          </a:p>
          <a:p>
            <a:pPr marL="0" indent="0">
              <a:buNone/>
              <a:defRPr/>
            </a:pPr>
            <a:endParaRPr lang="pt-BR" altLang="pt-BR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F4444696-2302-664C-B5C1-E237A196CC5C}"/>
              </a:ext>
            </a:extLst>
          </p:cNvPr>
          <p:cNvGraphicFramePr>
            <a:graphicFrameLocks/>
          </p:cNvGraphicFramePr>
          <p:nvPr/>
        </p:nvGraphicFramePr>
        <p:xfrm>
          <a:off x="80170" y="2996952"/>
          <a:ext cx="8789988" cy="231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9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7B2691-C7DD-DB43-BBE3-A2EC39A5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7"/>
            <a:ext cx="7772400" cy="1249361"/>
          </a:xfrm>
        </p:spPr>
        <p:txBody>
          <a:bodyPr>
            <a:normAutofit fontScale="90000"/>
          </a:bodyPr>
          <a:lstStyle/>
          <a:p>
            <a:r>
              <a:rPr lang="en-US" dirty="0"/>
              <a:t>PRIMEIRO LEILÃO DE SISTEMAS HIBRIDOS E DE ARMAZENAMENTO DE ENERGIA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FEC27F2-FE16-6C47-BDA5-A21A5FB9D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Leilão de Roraima</a:t>
            </a:r>
          </a:p>
          <a:p>
            <a:pPr lvl="1"/>
            <a:r>
              <a:rPr lang="pt-BR" sz="2000" dirty="0"/>
              <a:t>PORTARIA 425 DE 08 DE OUTUBRO DE 2018.</a:t>
            </a:r>
          </a:p>
          <a:p>
            <a:pPr lvl="1"/>
            <a:r>
              <a:rPr lang="pt-BR" sz="2400" dirty="0"/>
              <a:t>CP 060-MME</a:t>
            </a:r>
          </a:p>
          <a:p>
            <a:pPr lvl="1"/>
            <a:endParaRPr lang="pt-BR" sz="2400" dirty="0"/>
          </a:p>
          <a:p>
            <a:r>
              <a:rPr lang="pt-BR" sz="2800" dirty="0"/>
              <a:t>Resultados da Chamada Estratégica P&amp;D 21 da Aneel.</a:t>
            </a:r>
          </a:p>
          <a:p>
            <a:pPr marL="468630" lvl="1" indent="0">
              <a:buNone/>
            </a:pPr>
            <a:endParaRPr lang="pt-BR" sz="24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015E294-CC0F-F945-BF54-A6DAE9C9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109D-E9B9-5641-9816-E2686E7D2DBF}" type="datetime1">
              <a:rPr lang="pt-BR" smtClean="0"/>
              <a:t>18/06/2019</a:t>
            </a:fld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9BA543C-8AD3-634F-B49F-BB210F3D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181B-EB4B-4B64-A26A-10DF87DDDA9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p urban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p urban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0C871AC-9CDF-7042-AE0E-FCEDC72C047E}">
  <we:reference id="wa104380169" version="1.1.0.0" store="pt-BR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0AEA5E-CA44-A34E-8939-CB05B4E59B5F}">
  <we:reference id="wa104178141" version="3.10.0.7" store="pt-BR" storeType="OMEX"/>
  <we:alternateReferences>
    <we:reference id="wa104178141" version="3.10.0.7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771</Words>
  <Application>Microsoft Office PowerPoint</Application>
  <PresentationFormat>Apresentação na tela (4:3)</PresentationFormat>
  <Paragraphs>187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pop urbano</vt:lpstr>
      <vt:lpstr>1_pop urbano</vt:lpstr>
      <vt:lpstr>Acrobat Document</vt:lpstr>
      <vt:lpstr>Armazenamento de Energia</vt:lpstr>
      <vt:lpstr>O mundo...</vt:lpstr>
      <vt:lpstr>Quantidade de projetos no mundo</vt:lpstr>
      <vt:lpstr>Apresentação do PowerPoint</vt:lpstr>
      <vt:lpstr>Usos no mundo</vt:lpstr>
      <vt:lpstr>Usos no mundo</vt:lpstr>
      <vt:lpstr>PRIMEIROS PASSOS NO BRASIL:  aneel</vt:lpstr>
      <vt:lpstr>Cenário Atual de Projetos</vt:lpstr>
      <vt:lpstr>PRIMEIRO LEILÃO DE SISTEMAS HIBRIDOS E DE ARMAZENAMENTO DE ENERGIA NO BRASIL</vt:lpstr>
      <vt:lpstr>PRIMEIROS PASSOS NO BRASIL:  Mercado</vt:lpstr>
      <vt:lpstr>O MASLOW DA ENERGIA ELÉTRICA</vt:lpstr>
      <vt:lpstr>O que fazer?</vt:lpstr>
      <vt:lpstr>Uso no Grid (frente do medidor)</vt:lpstr>
      <vt:lpstr>Uso no Consumidor (atrás do medidor)</vt:lpstr>
      <vt:lpstr>UMA DIREÇÃO ESTRATÉGICA PARA O FUTURO</vt:lpstr>
      <vt:lpstr>Microgrid: s&amp;c e coelce</vt:lpstr>
      <vt:lpstr>Microgrid: nec e neoenergia</vt:lpstr>
      <vt:lpstr>Aumento da qualidade para fontes intermitentes</vt:lpstr>
      <vt:lpstr>Energia acumulada para horário de pico</vt:lpstr>
      <vt:lpstr>Custos no value chain</vt:lpstr>
      <vt:lpstr>No consumidor </vt:lpstr>
      <vt:lpstr>Projetos de segurança nacional</vt:lpstr>
      <vt:lpstr>PROJETOS DE REDUÇÃO DE CUSTOS EM SISTEMAS DE G/T.</vt:lpstr>
      <vt:lpstr>PROJETOS DE SUSTENTABILIDADE</vt:lpstr>
      <vt:lpstr>PROJETOS EM DISTRIBUIDORAS.</vt:lpstr>
      <vt:lpstr>PROJETOS COM CONSUMIDORES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1 – COMPROMISSOS DE REFORMA E ELEMENTOS DE COESÃO</dc:title>
  <dc:creator>usuario</dc:creator>
  <cp:lastModifiedBy>Usuário do Windows</cp:lastModifiedBy>
  <cp:revision>210</cp:revision>
  <cp:lastPrinted>2017-08-22T02:26:46Z</cp:lastPrinted>
  <dcterms:created xsi:type="dcterms:W3CDTF">2017-07-14T17:46:13Z</dcterms:created>
  <dcterms:modified xsi:type="dcterms:W3CDTF">2019-06-18T12:11:08Z</dcterms:modified>
</cp:coreProperties>
</file>